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313" r:id="rId2"/>
    <p:sldId id="256" r:id="rId3"/>
    <p:sldId id="259" r:id="rId4"/>
    <p:sldId id="302" r:id="rId5"/>
    <p:sldId id="303" r:id="rId6"/>
    <p:sldId id="297" r:id="rId7"/>
    <p:sldId id="314" r:id="rId8"/>
    <p:sldId id="298" r:id="rId9"/>
    <p:sldId id="304" r:id="rId10"/>
    <p:sldId id="305" r:id="rId11"/>
    <p:sldId id="306" r:id="rId12"/>
    <p:sldId id="307" r:id="rId13"/>
    <p:sldId id="308" r:id="rId14"/>
    <p:sldId id="309" r:id="rId15"/>
    <p:sldId id="299" r:id="rId16"/>
    <p:sldId id="310" r:id="rId17"/>
    <p:sldId id="315" r:id="rId18"/>
    <p:sldId id="300" r:id="rId19"/>
    <p:sldId id="312" r:id="rId20"/>
    <p:sldId id="316" r:id="rId21"/>
    <p:sldId id="301" r:id="rId22"/>
    <p:sldId id="280" r:id="rId23"/>
    <p:sldId id="278" r:id="rId24"/>
  </p:sldIdLst>
  <p:sldSz cx="9144000" cy="5143500" type="screen16x9"/>
  <p:notesSz cx="6858000" cy="9144000"/>
  <p:embeddedFontLst>
    <p:embeddedFont>
      <p:font typeface="Bebas Neue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BM Plex Sans Condensed" panose="020B050605020300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07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733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184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7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84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905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701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813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55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986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151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933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1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08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944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918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10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69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35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-738189" y="135733"/>
            <a:ext cx="7593300" cy="10463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lt2"/>
                </a:solidFill>
              </a:rPr>
              <a:t>G</a:t>
            </a:r>
            <a:r>
              <a:rPr lang="en" sz="8000" dirty="0">
                <a:solidFill>
                  <a:schemeClr val="lt2"/>
                </a:solidFill>
              </a:rPr>
              <a:t>roup 4</a:t>
            </a:r>
            <a:endParaRPr sz="8000" dirty="0"/>
          </a:p>
        </p:txBody>
      </p:sp>
      <p:sp>
        <p:nvSpPr>
          <p:cNvPr id="559" name="Google Shape;559;p4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grpSp>
        <p:nvGrpSpPr>
          <p:cNvPr id="12" name="Google Shape;71;p13">
            <a:extLst>
              <a:ext uri="{FF2B5EF4-FFF2-40B4-BE49-F238E27FC236}">
                <a16:creationId xmlns:a16="http://schemas.microsoft.com/office/drawing/2014/main" id="{70AF4EE0-3A39-4F70-95F2-A89A59B183C7}"/>
              </a:ext>
            </a:extLst>
          </p:cNvPr>
          <p:cNvGrpSpPr/>
          <p:nvPr/>
        </p:nvGrpSpPr>
        <p:grpSpPr>
          <a:xfrm>
            <a:off x="5634119" y="1653057"/>
            <a:ext cx="3588220" cy="3490443"/>
            <a:chOff x="5826900" y="1367600"/>
            <a:chExt cx="3881675" cy="3775901"/>
          </a:xfrm>
        </p:grpSpPr>
        <p:pic>
          <p:nvPicPr>
            <p:cNvPr id="13" name="Google Shape;72;p13">
              <a:extLst>
                <a:ext uri="{FF2B5EF4-FFF2-40B4-BE49-F238E27FC236}">
                  <a16:creationId xmlns:a16="http://schemas.microsoft.com/office/drawing/2014/main" id="{0871636A-12F4-4AA6-8684-0427635810C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73;p13">
              <a:extLst>
                <a:ext uri="{FF2B5EF4-FFF2-40B4-BE49-F238E27FC236}">
                  <a16:creationId xmlns:a16="http://schemas.microsoft.com/office/drawing/2014/main" id="{044B6EF4-79EF-47B7-830D-0311BD9F6CC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69;p13">
            <a:extLst>
              <a:ext uri="{FF2B5EF4-FFF2-40B4-BE49-F238E27FC236}">
                <a16:creationId xmlns:a16="http://schemas.microsoft.com/office/drawing/2014/main" id="{9971B98F-DFDE-4652-B0B5-B45844AE472A}"/>
              </a:ext>
            </a:extLst>
          </p:cNvPr>
          <p:cNvSpPr txBox="1">
            <a:spLocks/>
          </p:cNvSpPr>
          <p:nvPr/>
        </p:nvSpPr>
        <p:spPr>
          <a:xfrm>
            <a:off x="1187890" y="1434855"/>
            <a:ext cx="4534500" cy="31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US" b="1" dirty="0">
                <a:solidFill>
                  <a:schemeClr val="bg1"/>
                </a:solidFill>
              </a:rPr>
              <a:t>Members:</a:t>
            </a:r>
          </a:p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US" b="1" dirty="0">
                <a:solidFill>
                  <a:schemeClr val="tx1"/>
                </a:solidFill>
              </a:rPr>
              <a:t>Trần Huy Hiệp (Leader) </a:t>
            </a:r>
          </a:p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US" b="1" dirty="0" err="1">
                <a:solidFill>
                  <a:schemeClr val="tx1"/>
                </a:solidFill>
              </a:rPr>
              <a:t>Nguyễn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Thế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Hào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US" b="1" dirty="0" err="1">
                <a:solidFill>
                  <a:schemeClr val="tx1"/>
                </a:solidFill>
              </a:rPr>
              <a:t>Nguyễn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Việt</a:t>
            </a:r>
            <a:r>
              <a:rPr lang="en-US" b="1" dirty="0">
                <a:solidFill>
                  <a:schemeClr val="tx1"/>
                </a:solidFill>
              </a:rPr>
              <a:t> Anh</a:t>
            </a:r>
          </a:p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US" b="1" dirty="0" err="1">
                <a:solidFill>
                  <a:schemeClr val="tx1"/>
                </a:solidFill>
              </a:rPr>
              <a:t>Phạm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Công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Định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US" b="1" dirty="0" err="1">
                <a:solidFill>
                  <a:schemeClr val="tx1"/>
                </a:solidFill>
              </a:rPr>
              <a:t>Nguyễn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Đức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Lộc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6" name="Google Shape;851;p48">
            <a:extLst>
              <a:ext uri="{FF2B5EF4-FFF2-40B4-BE49-F238E27FC236}">
                <a16:creationId xmlns:a16="http://schemas.microsoft.com/office/drawing/2014/main" id="{20ADB45F-775C-4C75-8066-2D071CB8BF7C}"/>
              </a:ext>
            </a:extLst>
          </p:cNvPr>
          <p:cNvGrpSpPr/>
          <p:nvPr/>
        </p:nvGrpSpPr>
        <p:grpSpPr>
          <a:xfrm>
            <a:off x="620149" y="1008366"/>
            <a:ext cx="4876625" cy="4135135"/>
            <a:chOff x="2583325" y="2972875"/>
            <a:chExt cx="462850" cy="445750"/>
          </a:xfrm>
        </p:grpSpPr>
        <p:sp>
          <p:nvSpPr>
            <p:cNvPr id="37" name="Google Shape;852;p48">
              <a:extLst>
                <a:ext uri="{FF2B5EF4-FFF2-40B4-BE49-F238E27FC236}">
                  <a16:creationId xmlns:a16="http://schemas.microsoft.com/office/drawing/2014/main" id="{FB63A984-5EF5-4D6B-87DC-E251942683FF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" name="Google Shape;853;p48">
              <a:extLst>
                <a:ext uri="{FF2B5EF4-FFF2-40B4-BE49-F238E27FC236}">
                  <a16:creationId xmlns:a16="http://schemas.microsoft.com/office/drawing/2014/main" id="{F1A096FB-6D8E-4120-AD92-0BD3F416BA99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1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53797" y="131353"/>
            <a:ext cx="8279839" cy="7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3. Classification and Regression for Predictive Analysis</a:t>
            </a:r>
            <a:endParaRPr sz="3200"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1C305-F481-4188-89FD-06AD3EB32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797" y="1106283"/>
            <a:ext cx="2486939" cy="3418200"/>
          </a:xfrm>
        </p:spPr>
        <p:txBody>
          <a:bodyPr/>
          <a:lstStyle/>
          <a:p>
            <a:pPr marL="101600" indent="0" algn="just">
              <a:buNone/>
            </a:pPr>
            <a:r>
              <a:rPr lang="en-US" b="1" i="0" dirty="0">
                <a:effectLst/>
              </a:rPr>
              <a:t>The derived model may be represented in various forms: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Classification rules (i.e., IF-THEN rules)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Neural networks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6CFF7F-BC48-4ED7-930B-514A375C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291" y="1225504"/>
            <a:ext cx="5366345" cy="31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6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53797" y="2800"/>
            <a:ext cx="8279839" cy="7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3. Classification and Regression for Predictive Analysis</a:t>
            </a:r>
            <a:endParaRPr sz="32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53797" y="808836"/>
            <a:ext cx="2343302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b="1" dirty="0"/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Spam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="0" i="0" dirty="0">
                <a:effectLst/>
              </a:rPr>
              <a:t>mage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b="0" i="0" dirty="0">
                <a:effectLst/>
              </a:rPr>
              <a:t>entiment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b="0" i="0" dirty="0">
                <a:effectLst/>
              </a:rPr>
              <a:t>elps determine whether cell clusters are benign or malignant.</a:t>
            </a:r>
            <a:endParaRPr lang="en-US"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026" name="Picture 2" descr="Train a 97% Accurate Spam Detector with Machine Box">
            <a:extLst>
              <a:ext uri="{FF2B5EF4-FFF2-40B4-BE49-F238E27FC236}">
                <a16:creationId xmlns:a16="http://schemas.microsoft.com/office/drawing/2014/main" id="{838940E4-E459-4F2A-9067-D3974D7A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21" y="871500"/>
            <a:ext cx="3496918" cy="155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cognition Accuracy Study / Perficient">
            <a:extLst>
              <a:ext uri="{FF2B5EF4-FFF2-40B4-BE49-F238E27FC236}">
                <a16:creationId xmlns:a16="http://schemas.microsoft.com/office/drawing/2014/main" id="{3347C263-BDB2-43DA-B9B4-864FBEDB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42" y="2734505"/>
            <a:ext cx="2869951" cy="190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ntiment Analysis Guide">
            <a:extLst>
              <a:ext uri="{FF2B5EF4-FFF2-40B4-BE49-F238E27FC236}">
                <a16:creationId xmlns:a16="http://schemas.microsoft.com/office/drawing/2014/main" id="{8BAE4E86-8723-48B0-911E-55C9155A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95" y="871500"/>
            <a:ext cx="2378780" cy="178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 Learning for Breast Cancer Identification from Histopathological  Images | by Petuum, Inc. | Medium">
            <a:extLst>
              <a:ext uri="{FF2B5EF4-FFF2-40B4-BE49-F238E27FC236}">
                <a16:creationId xmlns:a16="http://schemas.microsoft.com/office/drawing/2014/main" id="{CE0E4393-4F4E-40BA-BC0B-FD2DC4C42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09" y="2864172"/>
            <a:ext cx="2926966" cy="178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18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53797" y="2800"/>
            <a:ext cx="8279839" cy="7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3. Classification and Regression for Predictive Analysis</a:t>
            </a:r>
            <a:endParaRPr sz="32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34671" y="862650"/>
            <a:ext cx="5173920" cy="170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While </a:t>
            </a:r>
            <a:r>
              <a:rPr lang="en-US" sz="1600" b="1" i="0" dirty="0">
                <a:effectLst/>
              </a:rPr>
              <a:t>classification</a:t>
            </a:r>
            <a:r>
              <a:rPr lang="en-US" sz="1600" b="0" i="0" dirty="0">
                <a:effectLst/>
              </a:rPr>
              <a:t> assigns data into discrete categories, </a:t>
            </a:r>
            <a:r>
              <a:rPr lang="en-US" sz="1600" b="1" i="0" dirty="0">
                <a:effectLst/>
              </a:rPr>
              <a:t>Regression</a:t>
            </a:r>
            <a:r>
              <a:rPr lang="en-US" sz="1600" b="0" i="0" dirty="0">
                <a:effectLst/>
              </a:rPr>
              <a:t> is a data mining technique used to </a:t>
            </a:r>
            <a:r>
              <a:rPr lang="en-US" sz="1600" b="0" i="0" dirty="0">
                <a:effectLst/>
                <a:highlight>
                  <a:srgbClr val="FFFF00"/>
                </a:highlight>
              </a:rPr>
              <a:t>predict a range of numeric values </a:t>
            </a:r>
            <a:r>
              <a:rPr lang="en-US" sz="1600" b="0" i="0" dirty="0">
                <a:effectLst/>
              </a:rPr>
              <a:t>(also called </a:t>
            </a:r>
            <a:r>
              <a:rPr lang="en-US" sz="1600" b="0" dirty="0">
                <a:effectLst/>
              </a:rPr>
              <a:t>continuous values</a:t>
            </a:r>
            <a:r>
              <a:rPr lang="en-US" sz="1600" b="0" i="0" dirty="0">
                <a:effectLst/>
              </a:rPr>
              <a:t>), </a:t>
            </a:r>
            <a:r>
              <a:rPr lang="en-US" sz="1600" b="0" i="0" dirty="0">
                <a:effectLst/>
                <a:highlight>
                  <a:srgbClr val="FFFF00"/>
                </a:highlight>
              </a:rPr>
              <a:t>given a particular dataset.</a:t>
            </a:r>
            <a:endParaRPr lang="en-US" sz="1600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Regression gives continuous values.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</a:rPr>
              <a:t>Output Variable Type is Continuous variable</a:t>
            </a:r>
          </a:p>
          <a:p>
            <a:endParaRPr lang="en-US" sz="1600" b="0" i="0" dirty="0">
              <a:effectLst/>
              <a:latin typeface="Jost"/>
            </a:endParaRPr>
          </a:p>
          <a:p>
            <a:endParaRPr lang="en-US" sz="1600"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098" name="Picture 2" descr="Regression vs Classification in Machine Learning - Javatpoint">
            <a:extLst>
              <a:ext uri="{FF2B5EF4-FFF2-40B4-BE49-F238E27FC236}">
                <a16:creationId xmlns:a16="http://schemas.microsoft.com/office/drawing/2014/main" id="{B9B53518-03F1-4D07-829E-84D60634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94" y="2694500"/>
            <a:ext cx="3728255" cy="20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4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53797" y="2800"/>
            <a:ext cx="8279839" cy="7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3. Classification and Regression for Predictive Analysis</a:t>
            </a:r>
            <a:endParaRPr sz="32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53797" y="664401"/>
            <a:ext cx="4137329" cy="4502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b="1" dirty="0"/>
              <a:t>S</a:t>
            </a:r>
            <a:r>
              <a:rPr lang="en-US" b="1" i="0" dirty="0">
                <a:effectLst/>
              </a:rPr>
              <a:t>everal types of regression models:</a:t>
            </a:r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35323" y="4604374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050" name="Picture 2" descr="Linear Regression | Everything you need to Know about Linear Regression">
            <a:extLst>
              <a:ext uri="{FF2B5EF4-FFF2-40B4-BE49-F238E27FC236}">
                <a16:creationId xmlns:a16="http://schemas.microsoft.com/office/drawing/2014/main" id="{906DD166-252B-43A4-803A-927D4D28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7" y="1022332"/>
            <a:ext cx="3723396" cy="20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istic regression - Wikipedia">
            <a:extLst>
              <a:ext uri="{FF2B5EF4-FFF2-40B4-BE49-F238E27FC236}">
                <a16:creationId xmlns:a16="http://schemas.microsoft.com/office/drawing/2014/main" id="{D7678FA3-05F6-4517-B923-282A6AD4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48" y="967420"/>
            <a:ext cx="3095625" cy="21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lynomial regression - Wikipedia">
            <a:extLst>
              <a:ext uri="{FF2B5EF4-FFF2-40B4-BE49-F238E27FC236}">
                <a16:creationId xmlns:a16="http://schemas.microsoft.com/office/drawing/2014/main" id="{9E009424-CD49-4D19-A7B0-9CC6C5F6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75" y="2412174"/>
            <a:ext cx="30956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85648A-25B5-4C1C-8FF5-8B4F59B5D00B}"/>
              </a:ext>
            </a:extLst>
          </p:cNvPr>
          <p:cNvSpPr txBox="1"/>
          <p:nvPr/>
        </p:nvSpPr>
        <p:spPr>
          <a:xfrm>
            <a:off x="878292" y="305622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b="0" i="0" dirty="0">
                <a:effectLst/>
              </a:rPr>
              <a:t>inear regression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672B1-641B-45CE-99BA-8857C3FB64B1}"/>
              </a:ext>
            </a:extLst>
          </p:cNvPr>
          <p:cNvSpPr txBox="1"/>
          <p:nvPr/>
        </p:nvSpPr>
        <p:spPr>
          <a:xfrm>
            <a:off x="3528892" y="45462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b="0" i="0" dirty="0">
                <a:effectLst/>
              </a:rPr>
              <a:t>olynomial regression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BB741-0888-45EC-9799-1A08E9F4C966}"/>
              </a:ext>
            </a:extLst>
          </p:cNvPr>
          <p:cNvSpPr txBox="1"/>
          <p:nvPr/>
        </p:nvSpPr>
        <p:spPr>
          <a:xfrm>
            <a:off x="6239046" y="3195756"/>
            <a:ext cx="2021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b="0" i="0" dirty="0">
                <a:effectLst/>
              </a:rPr>
              <a:t>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87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53797" y="2800"/>
            <a:ext cx="8279839" cy="7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3. Classification and Regression for Predictive Analysis</a:t>
            </a:r>
            <a:endParaRPr sz="32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290703" y="603364"/>
            <a:ext cx="2385260" cy="3841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b="1" dirty="0"/>
              <a:t>Example:</a:t>
            </a:r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074" name="Picture 2" descr="Machine Learning Techniques applied to Stock Price Prediction | by Yibin Ng  | Towards Data Science">
            <a:extLst>
              <a:ext uri="{FF2B5EF4-FFF2-40B4-BE49-F238E27FC236}">
                <a16:creationId xmlns:a16="http://schemas.microsoft.com/office/drawing/2014/main" id="{1C38B4FB-C44F-4614-BCE2-300330C84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88" y="2831036"/>
            <a:ext cx="2385259" cy="181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use Price Prediction using Linear Regression from Scratch | by Tanvi  Penumudy | Analytics Vidhya | Medium">
            <a:extLst>
              <a:ext uri="{FF2B5EF4-FFF2-40B4-BE49-F238E27FC236}">
                <a16:creationId xmlns:a16="http://schemas.microsoft.com/office/drawing/2014/main" id="{F9AD9BCF-A870-4AF8-84D2-AC743D82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55" y="2808376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ow to Forecast Demand in 4 Easy Steps">
            <a:extLst>
              <a:ext uri="{FF2B5EF4-FFF2-40B4-BE49-F238E27FC236}">
                <a16:creationId xmlns:a16="http://schemas.microsoft.com/office/drawing/2014/main" id="{586850B5-8C24-4E05-959D-754159B94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67" y="1066282"/>
            <a:ext cx="2889083" cy="192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BFD150-4DD3-49F9-85EE-3901AC0575DD}"/>
              </a:ext>
            </a:extLst>
          </p:cNvPr>
          <p:cNvSpPr txBox="1"/>
          <p:nvPr/>
        </p:nvSpPr>
        <p:spPr>
          <a:xfrm>
            <a:off x="581875" y="2398718"/>
            <a:ext cx="240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</a:rPr>
              <a:t>Stock price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E5600-B18A-4378-B256-4BF8A5A42423}"/>
              </a:ext>
            </a:extLst>
          </p:cNvPr>
          <p:cNvSpPr txBox="1"/>
          <p:nvPr/>
        </p:nvSpPr>
        <p:spPr>
          <a:xfrm>
            <a:off x="6232555" y="2387084"/>
            <a:ext cx="2566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</a:t>
            </a:r>
            <a:r>
              <a:rPr lang="en-US" sz="1800" b="0" i="0" dirty="0">
                <a:effectLst/>
              </a:rPr>
              <a:t>ouse price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21CC0A-F1B8-4B42-8394-C56B846D5AE4}"/>
              </a:ext>
            </a:extLst>
          </p:cNvPr>
          <p:cNvSpPr txBox="1"/>
          <p:nvPr/>
        </p:nvSpPr>
        <p:spPr>
          <a:xfrm>
            <a:off x="3379371" y="2988835"/>
            <a:ext cx="2385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</a:t>
            </a:r>
            <a:r>
              <a:rPr lang="en-US" sz="1800" b="0" i="0" dirty="0">
                <a:effectLst/>
              </a:rPr>
              <a:t>emand forecasting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074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386143" y="2433534"/>
            <a:ext cx="6051066" cy="8637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Cluster analysis</a:t>
            </a:r>
            <a:endParaRPr sz="8000"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4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23872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843B60-4623-49A5-A9DE-32264D88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4" y="1204659"/>
            <a:ext cx="4668547" cy="31953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303612" y="383604"/>
            <a:ext cx="3457800" cy="58927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4. Cluster analysis</a:t>
            </a:r>
            <a:endParaRPr dirty="0"/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6644640" y="2802339"/>
            <a:ext cx="2499360" cy="263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5358207" y="1204659"/>
            <a:ext cx="3249346" cy="3656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IBM Plex Sans Condensed" panose="020B0506050203000203" pitchFamily="34" charset="0"/>
              </a:rPr>
              <a:t>Analyze class-labeled (training) data sets, </a:t>
            </a:r>
            <a:r>
              <a:rPr lang="en-US" sz="1800" dirty="0">
                <a:highlight>
                  <a:srgbClr val="FFFF00"/>
                </a:highlight>
                <a:latin typeface="IBM Plex Sans Condensed" panose="020B0506050203000203" pitchFamily="34" charset="0"/>
              </a:rPr>
              <a:t>clustering analyzes data objects without consulting class labels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  <a:latin typeface="IBM Plex Sans Condensed" panose="020B0506050203000203" pitchFamily="34" charset="0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352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lustering in Data Mining">
            <a:extLst>
              <a:ext uri="{FF2B5EF4-FFF2-40B4-BE49-F238E27FC236}">
                <a16:creationId xmlns:a16="http://schemas.microsoft.com/office/drawing/2014/main" id="{D847B569-DD38-496A-A075-D760E4512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46" y="863606"/>
            <a:ext cx="4554382" cy="3415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303612" y="383604"/>
            <a:ext cx="3457800" cy="58927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4. Cluster analysis</a:t>
            </a:r>
            <a:endParaRPr dirty="0"/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7206600" y="3206350"/>
            <a:ext cx="1937400" cy="22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81143" y="984162"/>
            <a:ext cx="3302738" cy="36589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  <a:latin typeface="IBM Plex Sans Condensed" panose="020B0506050203000203" pitchFamily="34" charset="0"/>
            </a:endParaRPr>
          </a:p>
          <a:p>
            <a:pPr marL="76200" indent="0" algn="just">
              <a:buNone/>
            </a:pPr>
            <a:r>
              <a:rPr lang="en-US" sz="1800" b="1" dirty="0">
                <a:latin typeface="IBM Plex Sans Condensed" panose="020B0506050203000203" pitchFamily="34" charset="0"/>
              </a:rPr>
              <a:t>Example: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IBM Plex Sans Condensed" panose="020B0506050203000203" pitchFamily="34" charset="0"/>
              </a:rPr>
              <a:t>Now that the data from our customer base is divided into clusters, we can make an informed decision about who we think is best suited for this product.</a:t>
            </a:r>
            <a:endParaRPr sz="1800" dirty="0">
              <a:latin typeface="IBM Plex Sans Condensed" panose="020B0506050203000203" pitchFamily="34" charset="0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2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471487" y="2500683"/>
            <a:ext cx="6051066" cy="8637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Outlier analysis</a:t>
            </a:r>
            <a:endParaRPr sz="8000"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5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548701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376764" y="367588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5. Outlier Analysis</a:t>
            </a:r>
            <a:endParaRPr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body" idx="1"/>
          </p:nvPr>
        </p:nvSpPr>
        <p:spPr>
          <a:xfrm>
            <a:off x="376764" y="916332"/>
            <a:ext cx="3658788" cy="25583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just">
              <a:buNone/>
            </a:pPr>
            <a:r>
              <a:rPr lang="en-US" sz="1600" b="1" dirty="0"/>
              <a:t>Outlier data </a:t>
            </a:r>
            <a:r>
              <a:rPr lang="en-US" sz="1600" dirty="0">
                <a:highlight>
                  <a:srgbClr val="FFFF00"/>
                </a:highlight>
              </a:rPr>
              <a:t>is data set may contain objects that do not comply with the general behavior or model of the data.</a:t>
            </a:r>
          </a:p>
          <a:p>
            <a:pPr marL="76200" indent="0" algn="just">
              <a:buNone/>
            </a:pPr>
            <a:endParaRPr lang="en-US" sz="1600" dirty="0">
              <a:highlight>
                <a:srgbClr val="FFFF00"/>
              </a:highlight>
            </a:endParaRPr>
          </a:p>
          <a:p>
            <a:pPr marL="76200" indent="0" algn="just">
              <a:buNone/>
            </a:pPr>
            <a:r>
              <a:rPr lang="en-US" sz="1600" b="1" dirty="0"/>
              <a:t>Outliers may be detected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Using statistical tests that assume a distribution.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Using distance measures where objects that are remote from any other cluster are considered outliers</a:t>
            </a:r>
          </a:p>
          <a:p>
            <a:pPr marL="76200" indent="0" algn="just">
              <a:buNone/>
            </a:pP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036" name="Picture 12" descr="Outlier Detection Techniques in Python: Examples - Data Analytics">
            <a:extLst>
              <a:ext uri="{FF2B5EF4-FFF2-40B4-BE49-F238E27FC236}">
                <a16:creationId xmlns:a16="http://schemas.microsoft.com/office/drawing/2014/main" id="{B11724B2-13C3-4B68-AB05-13B7B98E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942" y="930487"/>
            <a:ext cx="4238294" cy="271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63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1.4. What kinds of Patterns Can Be Mined?</a:t>
            </a:r>
            <a:endParaRPr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376764" y="367588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5. Outlier Analysis</a:t>
            </a:r>
            <a:endParaRPr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body" idx="1"/>
          </p:nvPr>
        </p:nvSpPr>
        <p:spPr>
          <a:xfrm>
            <a:off x="376764" y="906072"/>
            <a:ext cx="3658788" cy="3253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just">
              <a:buNone/>
            </a:pPr>
            <a:r>
              <a:rPr lang="en-US" sz="1800" b="1" dirty="0"/>
              <a:t>Example: </a:t>
            </a:r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148" name="Picture 4" descr="Thủ khoa thi đánh giá năng lực Đại học Quốc gia TP.HCM đợt 1 đạt 1.091 điểm">
            <a:extLst>
              <a:ext uri="{FF2B5EF4-FFF2-40B4-BE49-F238E27FC236}">
                <a16:creationId xmlns:a16="http://schemas.microsoft.com/office/drawing/2014/main" id="{8F149EDF-5592-4FE5-B201-5C5A2AE0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04" y="906072"/>
            <a:ext cx="6412960" cy="37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99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890111" y="3019855"/>
            <a:ext cx="6051066" cy="8637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/>
              <a:t>Patterns interesting</a:t>
            </a:r>
            <a:endParaRPr sz="9600"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6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026870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225" y="759800"/>
            <a:ext cx="1077782" cy="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315804" y="250566"/>
            <a:ext cx="7593300" cy="5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</a:t>
            </a:r>
            <a:r>
              <a:rPr lang="en-US" sz="3600" b="1" dirty="0"/>
              <a:t>Patterns Interesting </a:t>
            </a:r>
            <a:endParaRPr dirty="0"/>
          </a:p>
        </p:txBody>
      </p:sp>
      <p:sp>
        <p:nvSpPr>
          <p:cNvPr id="374" name="Google Shape;374;p35"/>
          <p:cNvSpPr txBox="1">
            <a:spLocks noGrp="1"/>
          </p:cNvSpPr>
          <p:nvPr>
            <p:ph type="body" idx="1"/>
          </p:nvPr>
        </p:nvSpPr>
        <p:spPr>
          <a:xfrm>
            <a:off x="315805" y="929570"/>
            <a:ext cx="5073060" cy="33376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just">
              <a:buNone/>
            </a:pPr>
            <a:r>
              <a:rPr lang="en-US" sz="1600" b="1" dirty="0"/>
              <a:t>A pattern is interesting: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Easily understood by humans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Valid on a new or test data with some degree of certainty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Potentially useful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Novel (new and original, not like anything seen before)</a:t>
            </a:r>
          </a:p>
          <a:p>
            <a:pPr marL="76200" indent="0" algn="just">
              <a:buNone/>
            </a:pPr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1600" b="1" dirty="0"/>
              <a:t>Objective interestingness measures: </a:t>
            </a:r>
            <a:r>
              <a:rPr lang="en-US" sz="1600" dirty="0"/>
              <a:t>Accuracy and classification</a:t>
            </a:r>
          </a:p>
          <a:p>
            <a:pPr marL="342900" indent="-342900" algn="just">
              <a:buFontTx/>
              <a:buChar char="-"/>
            </a:pPr>
            <a:r>
              <a:rPr lang="en-US" sz="1600" dirty="0"/>
              <a:t>That help identify interesting pattern. But they are often </a:t>
            </a:r>
            <a:r>
              <a:rPr lang="en-US" sz="1600" dirty="0">
                <a:highlight>
                  <a:srgbClr val="FFFF00"/>
                </a:highlight>
              </a:rPr>
              <a:t>insufficient unless combined with subjective measure that reflect a particular user’s needs and interests.</a:t>
            </a:r>
          </a:p>
        </p:txBody>
      </p:sp>
      <p:sp>
        <p:nvSpPr>
          <p:cNvPr id="376" name="Google Shape;376;p3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/>
          <p:nvPr/>
        </p:nvSpPr>
        <p:spPr>
          <a:xfrm>
            <a:off x="6695975" y="986975"/>
            <a:ext cx="396295" cy="396311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666" y="135134"/>
            <a:ext cx="2580218" cy="170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6035744" y="607840"/>
            <a:ext cx="1718368" cy="4650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tx1"/>
                </a:solidFill>
                <a:latin typeface="Bebas Neue"/>
              </a:rPr>
              <a:t>Thanks!</a:t>
            </a: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824" y="1273553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body" idx="4294967295"/>
          </p:nvPr>
        </p:nvSpPr>
        <p:spPr>
          <a:xfrm>
            <a:off x="977220" y="2291393"/>
            <a:ext cx="5058524" cy="235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ThANKS</a:t>
            </a:r>
            <a:r>
              <a:rPr lang="en-US" sz="5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FOR WATCHING!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203262" y="1276161"/>
            <a:ext cx="6177237" cy="33202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Characterization and </a:t>
            </a:r>
            <a:br>
              <a:rPr lang="en-US" sz="7200" b="1" dirty="0"/>
            </a:br>
            <a:r>
              <a:rPr lang="en-US" sz="7200" b="1" dirty="0"/>
              <a:t>Discrimination.</a:t>
            </a:r>
            <a:endParaRPr lang="en-US" sz="7200"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77951" y="343900"/>
            <a:ext cx="7994448" cy="5708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1. Characterization and Discrimination.</a:t>
            </a:r>
            <a:endParaRPr sz="3600"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77951" y="1054800"/>
            <a:ext cx="5582998" cy="28710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just">
              <a:buNone/>
            </a:pPr>
            <a:r>
              <a:rPr lang="en-US" sz="1600" b="1" dirty="0"/>
              <a:t>Data characterization </a:t>
            </a:r>
            <a:r>
              <a:rPr lang="en-US" sz="1600" dirty="0"/>
              <a:t>is a </a:t>
            </a:r>
            <a:r>
              <a:rPr lang="en-US" sz="1600" dirty="0">
                <a:highlight>
                  <a:srgbClr val="FFFF00"/>
                </a:highlight>
              </a:rPr>
              <a:t>summarization of the general characteristics or features of a target class of data.</a:t>
            </a:r>
            <a:endParaRPr lang="en-US" sz="1600" dirty="0"/>
          </a:p>
          <a:p>
            <a:pPr marL="0" indent="0" algn="just">
              <a:buNone/>
            </a:pPr>
            <a:r>
              <a:rPr lang="en-US" sz="1600" b="1" dirty="0"/>
              <a:t>Example: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Summarize the characteristics of customers who spend more than $5000 a year at </a:t>
            </a:r>
            <a:r>
              <a:rPr lang="en-US" sz="1600" dirty="0" err="1"/>
              <a:t>AllElectronics</a:t>
            </a:r>
            <a:r>
              <a:rPr lang="en-US" sz="1600" dirty="0"/>
              <a:t>.</a:t>
            </a:r>
            <a:endParaRPr lang="en-US" sz="1600" b="1" dirty="0"/>
          </a:p>
          <a:p>
            <a:pPr marL="0" indent="0" algn="just">
              <a:buNone/>
            </a:pPr>
            <a:r>
              <a:rPr lang="en-US" sz="1600" b="1" dirty="0"/>
              <a:t>Result: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A general profile of these customers, such as that they are 40 to 50 years old, employed, and have excellent credit ratings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6112849" y="1498475"/>
            <a:ext cx="2840226" cy="3645025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3448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77952" y="0"/>
            <a:ext cx="7994448" cy="115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1. Class/Concepts Description:</a:t>
            </a:r>
            <a:br>
              <a:rPr lang="en-US" sz="3600" b="1" dirty="0"/>
            </a:br>
            <a:r>
              <a:rPr lang="en-US" sz="2800" b="1" dirty="0"/>
              <a:t>Characterization and Discrimination.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77951" y="1277748"/>
            <a:ext cx="5734898" cy="34527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just">
              <a:buNone/>
            </a:pPr>
            <a:r>
              <a:rPr lang="en-US" sz="1600" b="1" dirty="0"/>
              <a:t>Data discrimination </a:t>
            </a:r>
            <a:r>
              <a:rPr lang="en-US" sz="1600" dirty="0">
                <a:highlight>
                  <a:srgbClr val="FFFF00"/>
                </a:highlight>
              </a:rPr>
              <a:t>is a comparison of the general features of the target class data objects.</a:t>
            </a:r>
          </a:p>
          <a:p>
            <a:pPr marL="0" indent="0" algn="just">
              <a:buNone/>
            </a:pPr>
            <a:r>
              <a:rPr lang="en-US" sz="1600" b="1" dirty="0"/>
              <a:t>Example: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Compare two groups of customers—those who shop for computer products regularly (more than twice a month) and those who rarely shop for such products (less than three times a year).</a:t>
            </a:r>
          </a:p>
          <a:p>
            <a:pPr marL="0" indent="0" algn="just">
              <a:buNone/>
            </a:pPr>
            <a:r>
              <a:rPr lang="en-US" sz="1600" b="1" dirty="0"/>
              <a:t>Result: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80% of the customers who frequently purchase computer products are between 20 and 40 years old and have a university education, whereas 60% of the customers who infrequently buy such products are either seniors or youths, and have no university degree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6112849" y="1498475"/>
            <a:ext cx="2840226" cy="3645025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7715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544639" y="451105"/>
            <a:ext cx="6051066" cy="411292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MINING frequent patterns, </a:t>
            </a:r>
            <a:r>
              <a:rPr lang="en-US" sz="6600" dirty="0" err="1"/>
              <a:t>asociations</a:t>
            </a:r>
            <a:r>
              <a:rPr lang="en-US" sz="6600" dirty="0"/>
              <a:t>, and </a:t>
            </a:r>
            <a:r>
              <a:rPr lang="en-US" sz="6600" dirty="0" err="1"/>
              <a:t>corelations</a:t>
            </a:r>
            <a:r>
              <a:rPr lang="en-US" sz="6600" dirty="0"/>
              <a:t>.</a:t>
            </a:r>
            <a:endParaRPr sz="6600"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2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70266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53797" y="2800"/>
            <a:ext cx="8279839" cy="7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2. </a:t>
            </a:r>
            <a:r>
              <a:rPr lang="en-US" sz="3200" dirty="0"/>
              <a:t>MINING frequent patterns, </a:t>
            </a:r>
            <a:r>
              <a:rPr lang="en-US" sz="3200" dirty="0" err="1"/>
              <a:t>asociations</a:t>
            </a:r>
            <a:r>
              <a:rPr lang="en-US" sz="3200" dirty="0"/>
              <a:t>, and </a:t>
            </a:r>
            <a:r>
              <a:rPr lang="en-US" sz="3200" dirty="0" err="1"/>
              <a:t>corelations</a:t>
            </a:r>
            <a:r>
              <a:rPr lang="en-US" sz="3200" dirty="0"/>
              <a:t>.</a:t>
            </a:r>
            <a:endParaRPr sz="32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05045" y="973815"/>
            <a:ext cx="5138038" cy="15046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42424"/>
                </a:solidFill>
                <a:effectLst/>
                <a:latin typeface="IBM Plex Sans Condensed" panose="020B0506050203000203" pitchFamily="34" charset="0"/>
              </a:rPr>
              <a:t>Frequent Pattern </a:t>
            </a:r>
            <a:r>
              <a:rPr lang="en-US" sz="1600" b="0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IBM Plex Sans Condensed" panose="020B0506050203000203" pitchFamily="34" charset="0"/>
              </a:rPr>
              <a:t>is a pattern which appears frequently in a data set.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42424"/>
                </a:solidFill>
                <a:effectLst/>
                <a:latin typeface="IBM Plex Sans Condensed" panose="020B0506050203000203" pitchFamily="34" charset="0"/>
              </a:rPr>
              <a:t>By identifying frequent patterns we can observe strongly correlated items together and easily identify similar characteristics, associations among them. </a:t>
            </a:r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3" name="Google Shape;1024;p49">
            <a:extLst>
              <a:ext uri="{FF2B5EF4-FFF2-40B4-BE49-F238E27FC236}">
                <a16:creationId xmlns:a16="http://schemas.microsoft.com/office/drawing/2014/main" id="{1B828636-C872-405A-A60D-EA262E438785}"/>
              </a:ext>
            </a:extLst>
          </p:cNvPr>
          <p:cNvGrpSpPr/>
          <p:nvPr/>
        </p:nvGrpSpPr>
        <p:grpSpPr>
          <a:xfrm>
            <a:off x="5815585" y="807320"/>
            <a:ext cx="2157983" cy="1875595"/>
            <a:chOff x="7804870" y="2682313"/>
            <a:chExt cx="720118" cy="719782"/>
          </a:xfrm>
        </p:grpSpPr>
        <p:sp>
          <p:nvSpPr>
            <p:cNvPr id="14" name="Google Shape;1025;p49">
              <a:extLst>
                <a:ext uri="{FF2B5EF4-FFF2-40B4-BE49-F238E27FC236}">
                  <a16:creationId xmlns:a16="http://schemas.microsoft.com/office/drawing/2014/main" id="{7194C34B-5412-4550-94BB-6973421B142F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26;p49">
              <a:extLst>
                <a:ext uri="{FF2B5EF4-FFF2-40B4-BE49-F238E27FC236}">
                  <a16:creationId xmlns:a16="http://schemas.microsoft.com/office/drawing/2014/main" id="{49F6BD13-75C8-4AF4-ABB8-E5620A03E2BD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27;p49">
              <a:extLst>
                <a:ext uri="{FF2B5EF4-FFF2-40B4-BE49-F238E27FC236}">
                  <a16:creationId xmlns:a16="http://schemas.microsoft.com/office/drawing/2014/main" id="{21821545-0781-4BEE-A115-98618457F6EB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28;p49">
              <a:extLst>
                <a:ext uri="{FF2B5EF4-FFF2-40B4-BE49-F238E27FC236}">
                  <a16:creationId xmlns:a16="http://schemas.microsoft.com/office/drawing/2014/main" id="{0036A4AC-6FBD-471D-93E2-FF641A30C524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29;p49">
              <a:extLst>
                <a:ext uri="{FF2B5EF4-FFF2-40B4-BE49-F238E27FC236}">
                  <a16:creationId xmlns:a16="http://schemas.microsoft.com/office/drawing/2014/main" id="{0062C0AA-4527-44A6-9EE1-AF8DEBDACE13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4725284-2FE1-47B4-9A13-77E1CE3288DB}"/>
              </a:ext>
            </a:extLst>
          </p:cNvPr>
          <p:cNvSpPr txBox="1"/>
          <p:nvPr/>
        </p:nvSpPr>
        <p:spPr>
          <a:xfrm>
            <a:off x="505045" y="3338688"/>
            <a:ext cx="4432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600" b="1" dirty="0">
                <a:latin typeface="IBM Plex Sans Condensed" panose="020B0506050203000203" pitchFamily="34" charset="0"/>
              </a:rPr>
              <a:t>Example: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 Condensed" panose="020B0506050203000203" pitchFamily="34" charset="0"/>
              </a:rPr>
              <a:t>Milk and bread, which are often bought together by many customers in grocery stores</a:t>
            </a:r>
            <a:endParaRPr lang="en-US" sz="1600" dirty="0"/>
          </a:p>
        </p:txBody>
      </p:sp>
      <p:pic>
        <p:nvPicPr>
          <p:cNvPr id="3077" name="Picture 5" descr="The Freshest Ideas Are in Small Grocery Stores - The New York Times">
            <a:extLst>
              <a:ext uri="{FF2B5EF4-FFF2-40B4-BE49-F238E27FC236}">
                <a16:creationId xmlns:a16="http://schemas.microsoft.com/office/drawing/2014/main" id="{2F729411-1D0C-4727-8152-7A618605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075" y="2972982"/>
            <a:ext cx="3375124" cy="189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206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483679" y="3451711"/>
            <a:ext cx="6051066" cy="8637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/>
              <a:t>Classification and regression for predictive analysis</a:t>
            </a:r>
            <a:endParaRPr sz="7000"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1549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53797" y="2800"/>
            <a:ext cx="8279839" cy="7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3. Classification and Regression for Predictive Analysis</a:t>
            </a:r>
            <a:endParaRPr sz="32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56277" y="739900"/>
            <a:ext cx="4909166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/>
              <a:t>Classification</a:t>
            </a:r>
            <a:r>
              <a:rPr lang="en-US" sz="1800" dirty="0"/>
              <a:t> </a:t>
            </a:r>
            <a:r>
              <a:rPr lang="en-US" sz="1800" dirty="0">
                <a:highlight>
                  <a:srgbClr val="FFFF00"/>
                </a:highlight>
              </a:rPr>
              <a:t>is the process of finding a model (or function) that describes and distinguishes data classes or concepts.</a:t>
            </a:r>
            <a:r>
              <a:rPr lang="en-US" sz="1800" b="0" i="0" dirty="0">
                <a:effectLst/>
                <a:highlight>
                  <a:srgbClr val="FFFF00"/>
                </a:highlight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Classification gives out discrete values.</a:t>
            </a: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</a:t>
            </a:r>
            <a:r>
              <a:rPr lang="en-US" sz="1800" b="0" i="0" dirty="0">
                <a:effectLst/>
              </a:rPr>
              <a:t>he nature of the predicted data is unordered.</a:t>
            </a:r>
            <a:endParaRPr lang="en-US" sz="1800"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5122" name="Picture 2" descr="Regression vs Classification in Machine Learning - Javatpoint">
            <a:extLst>
              <a:ext uri="{FF2B5EF4-FFF2-40B4-BE49-F238E27FC236}">
                <a16:creationId xmlns:a16="http://schemas.microsoft.com/office/drawing/2014/main" id="{ADC00E77-DBA6-45CC-92B3-20BC7D70C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3" y="2449000"/>
            <a:ext cx="4164188" cy="231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41815"/>
      </p:ext>
    </p:extLst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710</Words>
  <Application>Microsoft Office PowerPoint</Application>
  <PresentationFormat>On-screen Show (16:9)</PresentationFormat>
  <Paragraphs>107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Bebas Neue</vt:lpstr>
      <vt:lpstr>IBM Plex Sans Condensed</vt:lpstr>
      <vt:lpstr>Arial</vt:lpstr>
      <vt:lpstr>Calibri</vt:lpstr>
      <vt:lpstr>Jost</vt:lpstr>
      <vt:lpstr>Flavius template</vt:lpstr>
      <vt:lpstr>Group 4</vt:lpstr>
      <vt:lpstr>1.4. What kinds of Patterns Can Be Mined?</vt:lpstr>
      <vt:lpstr>Characterization and  Discrimination.</vt:lpstr>
      <vt:lpstr>1. Characterization and Discrimination.</vt:lpstr>
      <vt:lpstr>1. Class/Concepts Description: Characterization and Discrimination.</vt:lpstr>
      <vt:lpstr>MINING frequent patterns, asociations, and corelations.</vt:lpstr>
      <vt:lpstr>2. MINING frequent patterns, asociations, and corelations.</vt:lpstr>
      <vt:lpstr>Classification and regression for predictive analysis</vt:lpstr>
      <vt:lpstr>3. Classification and Regression for Predictive Analysis</vt:lpstr>
      <vt:lpstr>3. Classification and Regression for Predictive Analysis</vt:lpstr>
      <vt:lpstr>3. Classification and Regression for Predictive Analysis</vt:lpstr>
      <vt:lpstr>3. Classification and Regression for Predictive Analysis</vt:lpstr>
      <vt:lpstr>3. Classification and Regression for Predictive Analysis</vt:lpstr>
      <vt:lpstr>3. Classification and Regression for Predictive Analysis</vt:lpstr>
      <vt:lpstr>Cluster analysis</vt:lpstr>
      <vt:lpstr>4. Cluster analysis</vt:lpstr>
      <vt:lpstr>4. Cluster analysis</vt:lpstr>
      <vt:lpstr>Outlier analysis</vt:lpstr>
      <vt:lpstr>5. Outlier Analysis</vt:lpstr>
      <vt:lpstr>5. Outlier Analysis</vt:lpstr>
      <vt:lpstr>Patterns interesting</vt:lpstr>
      <vt:lpstr>6. Patterns Interesting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1.4. What kinds of Patterns Can Be Mined?</dc:title>
  <cp:lastModifiedBy>Trần Huy</cp:lastModifiedBy>
  <cp:revision>14</cp:revision>
  <dcterms:modified xsi:type="dcterms:W3CDTF">2023-08-27T14:46:43Z</dcterms:modified>
</cp:coreProperties>
</file>